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02" d="100"/>
          <a:sy n="102" d="100"/>
        </p:scale>
        <p:origin x="13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dirty="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4/30/2025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C6404-AD6E-4860-8E75-697CA40B95DA}" type="datetimeFigureOut">
              <a:rPr lang="en-US" dirty="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4/30/2025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4/30/2025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4/30/2025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4/30/2025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4/30/2025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4/30/2025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4/30/2025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push dir="u"/>
  </p:transition>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F313F-A13C-450B-8039-372A2EDC633C}"/>
              </a:ext>
            </a:extLst>
          </p:cNvPr>
          <p:cNvSpPr>
            <a:spLocks noGrp="1"/>
          </p:cNvSpPr>
          <p:nvPr>
            <p:ph type="ctrTitle"/>
          </p:nvPr>
        </p:nvSpPr>
        <p:spPr>
          <a:xfrm>
            <a:off x="1334386" y="859536"/>
            <a:ext cx="8991600" cy="1645920"/>
          </a:xfrm>
        </p:spPr>
        <p:txBody>
          <a:bodyPr>
            <a:normAutofit/>
          </a:bodyPr>
          <a:lstStyle/>
          <a:p>
            <a:r>
              <a:rPr lang="ar-EG" sz="4800" b="1" dirty="0">
                <a:latin typeface="Arial" panose="020B0604020202020204" pitchFamily="34" charset="0"/>
                <a:cs typeface="Arial" panose="020B0604020202020204" pitchFamily="34" charset="0"/>
              </a:rPr>
              <a:t>أصول الدين الصف الثاني الإعدادي</a:t>
            </a:r>
            <a:endParaRPr lang="en-US" sz="48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BEC71D1-709C-4ED2-B9DA-DE8BB5EFA131}"/>
              </a:ext>
            </a:extLst>
          </p:cNvPr>
          <p:cNvSpPr>
            <a:spLocks noGrp="1"/>
          </p:cNvSpPr>
          <p:nvPr>
            <p:ph type="subTitle" idx="1"/>
          </p:nvPr>
        </p:nvSpPr>
        <p:spPr>
          <a:xfrm>
            <a:off x="2695194" y="2809053"/>
            <a:ext cx="6801612" cy="1239894"/>
          </a:xfrm>
        </p:spPr>
        <p:txBody>
          <a:bodyPr>
            <a:normAutofit/>
          </a:bodyPr>
          <a:lstStyle/>
          <a:p>
            <a:r>
              <a:rPr lang="ar-EG" sz="4000" b="1" i="1" dirty="0">
                <a:solidFill>
                  <a:srgbClr val="FF0000"/>
                </a:solidFill>
                <a:effectLst/>
                <a:latin typeface="Arial" panose="020B0604020202020204" pitchFamily="34" charset="0"/>
                <a:cs typeface="Arial" panose="020B0604020202020204" pitchFamily="34" charset="0"/>
              </a:rPr>
              <a:t>تعريف النبي والرسول  و الفرق بينهما</a:t>
            </a:r>
            <a:r>
              <a:rPr lang="ar-EG" sz="4400" b="1" i="1" dirty="0">
                <a:solidFill>
                  <a:srgbClr val="FF0000"/>
                </a:solidFill>
                <a:latin typeface="Arial" panose="020B0604020202020204" pitchFamily="34" charset="0"/>
                <a:cs typeface="Arial" panose="020B0604020202020204" pitchFamily="34" charset="0"/>
              </a:rPr>
              <a:t> </a:t>
            </a:r>
            <a:br>
              <a:rPr lang="ar-EG" sz="2800" b="1" i="1" dirty="0">
                <a:solidFill>
                  <a:srgbClr val="FF0000"/>
                </a:solidFill>
                <a:latin typeface="Arial" panose="020B0604020202020204" pitchFamily="34" charset="0"/>
                <a:cs typeface="Arial" panose="020B0604020202020204" pitchFamily="34" charset="0"/>
              </a:rPr>
            </a:br>
            <a:endParaRPr lang="en-US" sz="2800" b="1" i="1" dirty="0">
              <a:solidFill>
                <a:srgbClr val="FF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24FEDD7-CA91-4D45-9BB9-807FED460F15}"/>
              </a:ext>
            </a:extLst>
          </p:cNvPr>
          <p:cNvPicPr>
            <a:picLocks noChangeAspect="1"/>
          </p:cNvPicPr>
          <p:nvPr/>
        </p:nvPicPr>
        <p:blipFill rotWithShape="1">
          <a:blip r:embed="rId2"/>
          <a:srcRect l="4229" t="4334" r="3395" b="13833"/>
          <a:stretch/>
        </p:blipFill>
        <p:spPr>
          <a:xfrm>
            <a:off x="10820400" y="5131191"/>
            <a:ext cx="1371600" cy="1726809"/>
          </a:xfrm>
          <a:prstGeom prst="rect">
            <a:avLst/>
          </a:prstGeom>
        </p:spPr>
      </p:pic>
      <p:sp>
        <p:nvSpPr>
          <p:cNvPr id="5" name="Rectangle: Beveled 4">
            <a:extLst>
              <a:ext uri="{FF2B5EF4-FFF2-40B4-BE49-F238E27FC236}">
                <a16:creationId xmlns:a16="http://schemas.microsoft.com/office/drawing/2014/main" id="{E93374C3-8786-45FE-8E43-7CC60FC6C215}"/>
              </a:ext>
            </a:extLst>
          </p:cNvPr>
          <p:cNvSpPr/>
          <p:nvPr/>
        </p:nvSpPr>
        <p:spPr>
          <a:xfrm>
            <a:off x="3844290" y="4457700"/>
            <a:ext cx="4503420" cy="1268730"/>
          </a:xfrm>
          <a:prstGeom prst="bevel">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EG" sz="4400" dirty="0">
                <a:solidFill>
                  <a:schemeClr val="tx1"/>
                </a:solidFill>
              </a:rPr>
              <a:t>الأستاذ / عبدالقادر قاسم</a:t>
            </a:r>
            <a:endParaRPr lang="en-US" sz="4400" dirty="0">
              <a:solidFill>
                <a:schemeClr val="tx1"/>
              </a:solidFill>
            </a:endParaRPr>
          </a:p>
        </p:txBody>
      </p:sp>
    </p:spTree>
    <p:extLst>
      <p:ext uri="{BB962C8B-B14F-4D97-AF65-F5344CB8AC3E}">
        <p14:creationId xmlns:p14="http://schemas.microsoft.com/office/powerpoint/2010/main" val="121890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nodeType="clickEffect">
                                  <p:stCondLst>
                                    <p:cond delay="0"/>
                                  </p:stCondLst>
                                  <p:childTnLst>
                                    <p:anim calcmode="lin" valueType="num">
                                      <p:cBhvr additive="base">
                                        <p:cTn id="17" dur="500"/>
                                        <p:tgtEl>
                                          <p:spTgt spid="4"/>
                                        </p:tgtEl>
                                        <p:attrNameLst>
                                          <p:attrName>ppt_x</p:attrName>
                                        </p:attrNameLst>
                                      </p:cBhvr>
                                      <p:tavLst>
                                        <p:tav tm="0">
                                          <p:val>
                                            <p:strVal val="ppt_x"/>
                                          </p:val>
                                        </p:tav>
                                        <p:tav tm="100000">
                                          <p:val>
                                            <p:strVal val="ppt_x"/>
                                          </p:val>
                                        </p:tav>
                                      </p:tavLst>
                                    </p:anim>
                                    <p:anim calcmode="lin" valueType="num">
                                      <p:cBhvr additive="base">
                                        <p:cTn id="18" dur="500"/>
                                        <p:tgtEl>
                                          <p:spTgt spid="4"/>
                                        </p:tgtEl>
                                        <p:attrNameLst>
                                          <p:attrName>ppt_y</p:attrName>
                                        </p:attrNameLst>
                                      </p:cBhvr>
                                      <p:tavLst>
                                        <p:tav tm="0">
                                          <p:val>
                                            <p:strVal val="ppt_y"/>
                                          </p:val>
                                        </p:tav>
                                        <p:tav tm="100000">
                                          <p:val>
                                            <p:strVal val="1+ppt_h/2"/>
                                          </p:val>
                                        </p:tav>
                                      </p:tavLst>
                                    </p:anim>
                                    <p:set>
                                      <p:cBhvr>
                                        <p:cTn id="1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39000" b="-3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3C0D-677C-48A1-97B9-85E233C0525E}"/>
              </a:ext>
            </a:extLst>
          </p:cNvPr>
          <p:cNvSpPr>
            <a:spLocks noGrp="1"/>
          </p:cNvSpPr>
          <p:nvPr>
            <p:ph type="title"/>
          </p:nvPr>
        </p:nvSpPr>
        <p:spPr/>
        <p:txBody>
          <a:bodyPr>
            <a:normAutofit/>
          </a:bodyPr>
          <a:lstStyle/>
          <a:p>
            <a:r>
              <a:rPr lang="ar-EG" sz="4400" dirty="0">
                <a:solidFill>
                  <a:srgbClr val="FF0000"/>
                </a:solidFill>
                <a:latin typeface="Arial" panose="020B0604020202020204" pitchFamily="34" charset="0"/>
                <a:cs typeface="Arial" panose="020B0604020202020204" pitchFamily="34" charset="0"/>
              </a:rPr>
              <a:t>تعريف النبي و الرسول </a:t>
            </a:r>
            <a:endParaRPr lang="en-US" sz="4400" dirty="0">
              <a:solidFill>
                <a:srgbClr val="FF00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7E7551C-EB8E-459D-9E99-726204FCEE74}"/>
              </a:ext>
            </a:extLst>
          </p:cNvPr>
          <p:cNvSpPr txBox="1"/>
          <p:nvPr/>
        </p:nvSpPr>
        <p:spPr>
          <a:xfrm>
            <a:off x="708837" y="2673264"/>
            <a:ext cx="11483163" cy="3046988"/>
          </a:xfrm>
          <a:prstGeom prst="rect">
            <a:avLst/>
          </a:prstGeom>
          <a:noFill/>
        </p:spPr>
        <p:txBody>
          <a:bodyPr wrap="square" rtlCol="0">
            <a:spAutoFit/>
          </a:bodyPr>
          <a:lstStyle/>
          <a:p>
            <a:pPr lvl="1" algn="r"/>
            <a:r>
              <a:rPr lang="ar-EG" sz="2400" b="1" dirty="0">
                <a:solidFill>
                  <a:srgbClr val="242021"/>
                </a:solidFill>
                <a:effectLst/>
                <a:latin typeface="Arial" panose="020B0604020202020204" pitchFamily="34" charset="0"/>
                <a:cs typeface="Arial" panose="020B0604020202020204" pitchFamily="34" charset="0"/>
              </a:rPr>
              <a:t>تفضل الله ـ تعالى ـ على عباده فأرسل إليهم رسلا كثيرين للهداية والإرشاد والتهذيب والإصلاح من بني آدم.</a:t>
            </a:r>
            <a:br>
              <a:rPr lang="ar-EG" sz="2400" b="1" dirty="0">
                <a:solidFill>
                  <a:srgbClr val="242021"/>
                </a:solidFill>
                <a:effectLst/>
                <a:latin typeface="Arial" panose="020B0604020202020204" pitchFamily="34" charset="0"/>
                <a:cs typeface="Arial" panose="020B0604020202020204" pitchFamily="34" charset="0"/>
              </a:rPr>
            </a:br>
            <a:r>
              <a:rPr lang="ar-EG" sz="2400" b="1" dirty="0">
                <a:solidFill>
                  <a:srgbClr val="EC028D"/>
                </a:solidFill>
                <a:effectLst/>
                <a:latin typeface="Arial" panose="020B0604020202020204" pitchFamily="34" charset="0"/>
                <a:cs typeface="Arial" panose="020B0604020202020204" pitchFamily="34" charset="0"/>
              </a:rPr>
              <a:t>الرسول: </a:t>
            </a:r>
            <a:r>
              <a:rPr lang="ar-EG" sz="2400" b="1" dirty="0">
                <a:solidFill>
                  <a:srgbClr val="242021"/>
                </a:solidFill>
                <a:effectLst/>
                <a:latin typeface="Arial" panose="020B0604020202020204" pitchFamily="34" charset="0"/>
                <a:cs typeface="Arial" panose="020B0604020202020204" pitchFamily="34" charset="0"/>
              </a:rPr>
              <a:t>إنسان ذكر حر أوحى الله إليه بشرع وأمره بالتبليغ.</a:t>
            </a:r>
            <a:br>
              <a:rPr lang="ar-EG" sz="2400" b="1" dirty="0">
                <a:solidFill>
                  <a:srgbClr val="242021"/>
                </a:solidFill>
                <a:effectLst/>
                <a:latin typeface="Arial" panose="020B0604020202020204" pitchFamily="34" charset="0"/>
                <a:cs typeface="Arial" panose="020B0604020202020204" pitchFamily="34" charset="0"/>
              </a:rPr>
            </a:br>
            <a:r>
              <a:rPr lang="ar-EG" sz="2400" b="1" dirty="0">
                <a:solidFill>
                  <a:srgbClr val="EC028D"/>
                </a:solidFill>
                <a:effectLst/>
                <a:latin typeface="Arial" panose="020B0604020202020204" pitchFamily="34" charset="0"/>
                <a:cs typeface="Arial" panose="020B0604020202020204" pitchFamily="34" charset="0"/>
              </a:rPr>
              <a:t>النبي: </a:t>
            </a:r>
            <a:r>
              <a:rPr lang="ar-EG" sz="2400" b="1" dirty="0">
                <a:solidFill>
                  <a:srgbClr val="242021"/>
                </a:solidFill>
                <a:effectLst/>
                <a:latin typeface="Arial" panose="020B0604020202020204" pitchFamily="34" charset="0"/>
                <a:cs typeface="Arial" panose="020B0604020202020204" pitchFamily="34" charset="0"/>
              </a:rPr>
              <a:t>إنسان ذكر حر أوحى الله إليه بشرع ولم يؤمر بالتبليغ.</a:t>
            </a:r>
            <a:br>
              <a:rPr lang="ar-EG" sz="2400" b="1" dirty="0">
                <a:solidFill>
                  <a:srgbClr val="242021"/>
                </a:solidFill>
                <a:effectLst/>
                <a:latin typeface="Arial" panose="020B0604020202020204" pitchFamily="34" charset="0"/>
                <a:cs typeface="Arial" panose="020B0604020202020204" pitchFamily="34" charset="0"/>
              </a:rPr>
            </a:br>
            <a:r>
              <a:rPr lang="ar-EG" sz="2400" b="1" dirty="0">
                <a:solidFill>
                  <a:srgbClr val="242021"/>
                </a:solidFill>
                <a:effectLst/>
                <a:latin typeface="Arial" panose="020B0604020202020204" pitchFamily="34" charset="0"/>
                <a:cs typeface="Arial" panose="020B0604020202020204" pitchFamily="34" charset="0"/>
              </a:rPr>
              <a:t>فالنبي أو الرسول لا بد أن يكون من بني البشر، ذكرا وليس امرأة؛ لأن النبوة إمامة وقيادة، وتقتضي مباشرة أمور تصعب على النساء، أو تستدعي مواقف تحظر على النساء، كما يجب أن يكون النبي معصوم من الأمراض الم ُ عدية والمنفرة، والأخلاق الرديئة التي تتنافى مع مهمة التبليغ عن الله، ويبقى الوحي عنصر ً ا مشتركا في كل من النبوة والرسالة ، والفرق </a:t>
            </a:r>
            <a:r>
              <a:rPr lang="ar-EG" sz="2400" b="1" u="sng" dirty="0">
                <a:solidFill>
                  <a:srgbClr val="242021"/>
                </a:solidFill>
                <a:effectLst/>
                <a:latin typeface="Arial" panose="020B0604020202020204" pitchFamily="34" charset="0"/>
                <a:cs typeface="Arial" panose="020B0604020202020204" pitchFamily="34" charset="0"/>
              </a:rPr>
              <a:t>هو تكليف الرسول بالبلاغ دون النبي أن يكون مثلا أعلى وقدوة طيبة للناس</a:t>
            </a:r>
            <a:r>
              <a:rPr lang="ar-EG" sz="2400" b="1" u="sng" dirty="0">
                <a:latin typeface="Arial" panose="020B0604020202020204" pitchFamily="34" charset="0"/>
                <a:cs typeface="Arial" panose="020B0604020202020204" pitchFamily="34" charset="0"/>
              </a:rPr>
              <a:t> .</a:t>
            </a:r>
            <a:br>
              <a:rPr lang="ar-EG" sz="2400" b="1" u="sng" dirty="0">
                <a:latin typeface="Arial" panose="020B0604020202020204" pitchFamily="34" charset="0"/>
                <a:cs typeface="Arial" panose="020B0604020202020204" pitchFamily="34" charset="0"/>
              </a:rPr>
            </a:br>
            <a:endParaRPr lang="en-US" sz="24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374824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5BEB8-1567-4547-A67E-967B1AFAD659}"/>
              </a:ext>
            </a:extLst>
          </p:cNvPr>
          <p:cNvSpPr>
            <a:spLocks noGrp="1"/>
          </p:cNvSpPr>
          <p:nvPr>
            <p:ph type="title"/>
          </p:nvPr>
        </p:nvSpPr>
        <p:spPr>
          <a:xfrm>
            <a:off x="2231136" y="425786"/>
            <a:ext cx="7729728" cy="1188720"/>
          </a:xfrm>
        </p:spPr>
        <p:txBody>
          <a:bodyPr>
            <a:normAutofit/>
          </a:bodyPr>
          <a:lstStyle/>
          <a:p>
            <a:r>
              <a:rPr lang="ar-EG" sz="4000" b="1" dirty="0">
                <a:solidFill>
                  <a:srgbClr val="FF0000"/>
                </a:solidFill>
                <a:latin typeface="Arial" panose="020B0604020202020204" pitchFamily="34" charset="0"/>
                <a:cs typeface="Arial" panose="020B0604020202020204" pitchFamily="34" charset="0"/>
              </a:rPr>
              <a:t>حكم الإيمان بالرسل والأنبياء</a:t>
            </a:r>
            <a:endParaRPr lang="en-US" sz="4000" b="1" dirty="0">
              <a:solidFill>
                <a:srgbClr val="FF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9ADFA14-A7C9-4E2C-A2D7-5BA58DB92FEE}"/>
              </a:ext>
            </a:extLst>
          </p:cNvPr>
          <p:cNvSpPr>
            <a:spLocks noGrp="1"/>
          </p:cNvSpPr>
          <p:nvPr>
            <p:ph idx="1"/>
          </p:nvPr>
        </p:nvSpPr>
        <p:spPr/>
        <p:txBody>
          <a:bodyPr/>
          <a:lstStyle/>
          <a:p>
            <a:pPr marL="1654175" lvl="8" indent="0" algn="r">
              <a:buNone/>
            </a:pPr>
            <a:br>
              <a:rPr lang="sd-Arab-PK" sz="2400" dirty="0"/>
            </a:br>
            <a:endParaRPr lang="ar-EG" sz="2000" dirty="0">
              <a:latin typeface="Traditional Arabic" panose="02020603050405020304" pitchFamily="18" charset="-78"/>
              <a:cs typeface="Traditional Arabic" panose="02020603050405020304" pitchFamily="18" charset="-78"/>
            </a:endParaRPr>
          </a:p>
        </p:txBody>
      </p:sp>
      <p:sp>
        <p:nvSpPr>
          <p:cNvPr id="5" name="TextBox 4">
            <a:extLst>
              <a:ext uri="{FF2B5EF4-FFF2-40B4-BE49-F238E27FC236}">
                <a16:creationId xmlns:a16="http://schemas.microsoft.com/office/drawing/2014/main" id="{7789C148-5BC1-48D2-A9E5-DAEDDC762B37}"/>
              </a:ext>
            </a:extLst>
          </p:cNvPr>
          <p:cNvSpPr txBox="1"/>
          <p:nvPr/>
        </p:nvSpPr>
        <p:spPr>
          <a:xfrm rot="10800000" flipV="1">
            <a:off x="0" y="1718132"/>
            <a:ext cx="12096306" cy="5201424"/>
          </a:xfrm>
          <a:prstGeom prst="rect">
            <a:avLst/>
          </a:prstGeom>
          <a:noFill/>
        </p:spPr>
        <p:txBody>
          <a:bodyPr wrap="square" rtlCol="0">
            <a:spAutoFit/>
          </a:bodyPr>
          <a:lstStyle/>
          <a:p>
            <a:pPr algn="r" rtl="1"/>
            <a:r>
              <a:rPr lang="ar-EG" sz="2400" b="1" dirty="0">
                <a:solidFill>
                  <a:srgbClr val="242021"/>
                </a:solidFill>
                <a:latin typeface="Arial" panose="020B0604020202020204" pitchFamily="34" charset="0"/>
                <a:cs typeface="Arial" panose="020B0604020202020204" pitchFamily="34" charset="0"/>
              </a:rPr>
              <a:t>ويجب الإيمان بالرسل والأنبياء؛ لأن الإيمان بهم ركن من أركان الإيمان .</a:t>
            </a:r>
          </a:p>
          <a:p>
            <a:pPr algn="r" rtl="1"/>
            <a:r>
              <a:rPr lang="sd-Arab-PK" sz="2400" b="1" dirty="0">
                <a:solidFill>
                  <a:srgbClr val="FF0000"/>
                </a:solidFill>
                <a:latin typeface="Arial" panose="020B0604020202020204" pitchFamily="34" charset="0"/>
                <a:cs typeface="Arial" panose="020B0604020202020204" pitchFamily="34" charset="0"/>
              </a:rPr>
              <a:t>ءَامَنَ ٱلرَّسُولُ بِمَآ أُنزِلَ إِلَيْهِ مِن رَّبِّهِۦ وَٱلْمُؤْمِنُونَ ۚ كُلٌّ ءَامَنَ بِٱللَّهِ وَمَلَـٰٓئِكَتِهِۦ وَكُتُبِهِۦ وَرُسُلِهِۦ لَا نُفَرِّقُ بَيْنَ أَحَدٍۢ مِّن رُّسُلِهِۦ </a:t>
            </a:r>
            <a:r>
              <a:rPr lang="sd-Arab-PK" sz="2400" b="1" dirty="0">
                <a:solidFill>
                  <a:srgbClr val="242021"/>
                </a:solidFill>
                <a:latin typeface="Arial" panose="020B0604020202020204" pitchFamily="34" charset="0"/>
                <a:cs typeface="Arial" panose="020B0604020202020204" pitchFamily="34" charset="0"/>
              </a:rPr>
              <a:t>ۚ</a:t>
            </a:r>
            <a:endParaRPr lang="ar-EG" sz="2400" b="1" dirty="0">
              <a:solidFill>
                <a:srgbClr val="242021"/>
              </a:solidFill>
              <a:latin typeface="Arial" panose="020B0604020202020204" pitchFamily="34" charset="0"/>
              <a:cs typeface="Arial" panose="020B0604020202020204" pitchFamily="34" charset="0"/>
            </a:endParaRPr>
          </a:p>
          <a:p>
            <a:pPr algn="r" rtl="1"/>
            <a:endParaRPr lang="ar-EG" sz="2400" b="1" dirty="0">
              <a:solidFill>
                <a:srgbClr val="242021"/>
              </a:solidFill>
              <a:latin typeface="Arial" panose="020B0604020202020204" pitchFamily="34" charset="0"/>
              <a:cs typeface="Arial" panose="020B0604020202020204" pitchFamily="34" charset="0"/>
            </a:endParaRPr>
          </a:p>
          <a:p>
            <a:pPr algn="r" rtl="1"/>
            <a:r>
              <a:rPr lang="ar-EG" sz="2400" b="1" dirty="0">
                <a:solidFill>
                  <a:srgbClr val="242021"/>
                </a:solidFill>
                <a:latin typeface="Arial" panose="020B0604020202020204" pitchFamily="34" charset="0"/>
                <a:cs typeface="Arial" panose="020B0604020202020204" pitchFamily="34" charset="0"/>
              </a:rPr>
              <a:t>وقال صلى الله عليه وسلم : </a:t>
            </a:r>
            <a:r>
              <a:rPr lang="ar-EG" sz="2400" b="1" dirty="0">
                <a:solidFill>
                  <a:srgbClr val="FF0000"/>
                </a:solidFill>
                <a:latin typeface="Arial" panose="020B0604020202020204" pitchFamily="34" charset="0"/>
                <a:cs typeface="Arial" panose="020B0604020202020204" pitchFamily="34" charset="0"/>
              </a:rPr>
              <a:t>«الإيمان أن تؤمن بالله وملائكته وكتبه ورسله»</a:t>
            </a:r>
            <a:br>
              <a:rPr lang="ar-EG" sz="2400" b="1" dirty="0">
                <a:solidFill>
                  <a:srgbClr val="FF0000"/>
                </a:solidFill>
                <a:latin typeface="Arial" panose="020B0604020202020204" pitchFamily="34" charset="0"/>
                <a:cs typeface="Arial" panose="020B0604020202020204" pitchFamily="34" charset="0"/>
              </a:rPr>
            </a:br>
            <a:r>
              <a:rPr lang="ar-EG" sz="2400" b="1" dirty="0">
                <a:solidFill>
                  <a:srgbClr val="242021"/>
                </a:solidFill>
                <a:latin typeface="Arial" panose="020B0604020202020204" pitchFamily="34" charset="0"/>
                <a:cs typeface="Arial" panose="020B0604020202020204" pitchFamily="34" charset="0"/>
              </a:rPr>
              <a:t>ويجب الإيمان إجما ًلا بأن الله أرسل رسلا ً إلى عباده، مع تفويض العلم بعددهم وأسمائهم جميعا إلى الله، ويجب الإيمان تفصي ًلا بمن ُذكروا على سبيل التفصيل، وهم </a:t>
            </a:r>
            <a:r>
              <a:rPr lang="ar-EG" sz="2400" b="1" u="sng" dirty="0">
                <a:solidFill>
                  <a:srgbClr val="242021"/>
                </a:solidFill>
                <a:latin typeface="Arial" panose="020B0604020202020204" pitchFamily="34" charset="0"/>
                <a:cs typeface="Arial" panose="020B0604020202020204" pitchFamily="34" charset="0"/>
              </a:rPr>
              <a:t>خمسة وعشرون رسولاً </a:t>
            </a:r>
            <a:r>
              <a:rPr lang="ar-EG" sz="2400" b="1" dirty="0">
                <a:solidFill>
                  <a:srgbClr val="242021"/>
                </a:solidFill>
                <a:latin typeface="Arial" panose="020B0604020202020204" pitchFamily="34" charset="0"/>
                <a:cs typeface="Arial" panose="020B0604020202020204" pitchFamily="34" charset="0"/>
              </a:rPr>
              <a:t>على الصحيح: سيدنا محمد، وإبراهيم، وموسى، وعيسى، ونوح، وآدم، وإدريس، وهود، وشعيب، وصالح، وذو الكفل، وإسحاق، ويعقوب، وداود، وسليمان، وأيوب، ويوسف، وهارون، وزكريا، ويحيى، وإلياس، وإسماعيل، واليسع، ويونس، ولوط، عليهم السلام أجمعين، ويجمعهم قول القائل:</a:t>
            </a:r>
          </a:p>
          <a:p>
            <a:pPr algn="ctr" rtl="1"/>
            <a:endParaRPr lang="ar-EG" sz="2400" b="1" dirty="0">
              <a:solidFill>
                <a:srgbClr val="242021"/>
              </a:solidFill>
              <a:latin typeface="Arial" panose="020B0604020202020204" pitchFamily="34" charset="0"/>
              <a:cs typeface="Arial" panose="020B0604020202020204" pitchFamily="34" charset="0"/>
            </a:endParaRPr>
          </a:p>
          <a:p>
            <a:pPr algn="ctr" rtl="1"/>
            <a:r>
              <a:rPr lang="ar-EG" sz="3200" b="1" dirty="0"/>
              <a:t>في تلك حجتنا منهم ثمانية *** من بعد عشر ويبقى سبعة وهم</a:t>
            </a:r>
          </a:p>
          <a:p>
            <a:pPr algn="ctr" rtl="1"/>
            <a:r>
              <a:rPr lang="ar-EG" sz="3200" b="1" dirty="0"/>
              <a:t>إدريس هود شعيب صالح وكذا *** ذو الكفل آدم بالمختار قد ختمو</a:t>
            </a:r>
            <a:r>
              <a:rPr lang="ar-EG" sz="2800" dirty="0"/>
              <a:t>ا </a:t>
            </a:r>
            <a:br>
              <a:rPr lang="ar-EG" sz="2800" dirty="0"/>
            </a:br>
            <a:endParaRPr lang="en-US" sz="2800" dirty="0"/>
          </a:p>
        </p:txBody>
      </p:sp>
    </p:spTree>
    <p:extLst>
      <p:ext uri="{BB962C8B-B14F-4D97-AF65-F5344CB8AC3E}">
        <p14:creationId xmlns:p14="http://schemas.microsoft.com/office/powerpoint/2010/main" val="271803022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EE6E-E9D9-4DD8-A369-7DAA51D2EE18}"/>
              </a:ext>
            </a:extLst>
          </p:cNvPr>
          <p:cNvSpPr>
            <a:spLocks noGrp="1"/>
          </p:cNvSpPr>
          <p:nvPr>
            <p:ph type="title"/>
          </p:nvPr>
        </p:nvSpPr>
        <p:spPr/>
        <p:txBody>
          <a:bodyPr>
            <a:normAutofit/>
          </a:bodyPr>
          <a:lstStyle/>
          <a:p>
            <a:r>
              <a:rPr lang="ar-EG" sz="4000" b="1" dirty="0">
                <a:solidFill>
                  <a:srgbClr val="FF0000"/>
                </a:solidFill>
                <a:latin typeface="Arial" panose="020B0604020202020204" pitchFamily="34" charset="0"/>
                <a:cs typeface="Arial" panose="020B0604020202020204" pitchFamily="34" charset="0"/>
              </a:rPr>
              <a:t>من هم أولو العزم من الرسل</a:t>
            </a:r>
            <a:endParaRPr lang="en-US" sz="4000" b="1" dirty="0">
              <a:solidFill>
                <a:srgbClr val="FF00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B621628-7163-43DB-8BF2-4113D80F3368}"/>
              </a:ext>
            </a:extLst>
          </p:cNvPr>
          <p:cNvSpPr txBox="1"/>
          <p:nvPr/>
        </p:nvSpPr>
        <p:spPr>
          <a:xfrm>
            <a:off x="698204" y="2765597"/>
            <a:ext cx="11493796" cy="2677656"/>
          </a:xfrm>
          <a:prstGeom prst="rect">
            <a:avLst/>
          </a:prstGeom>
          <a:noFill/>
        </p:spPr>
        <p:txBody>
          <a:bodyPr wrap="square" rtlCol="0">
            <a:spAutoFit/>
          </a:bodyPr>
          <a:lstStyle/>
          <a:p>
            <a:pPr algn="r" rtl="1"/>
            <a:r>
              <a:rPr lang="ar-EG" sz="2400" b="1" dirty="0">
                <a:solidFill>
                  <a:srgbClr val="242021"/>
                </a:solidFill>
                <a:latin typeface="Arial" panose="020B0604020202020204" pitchFamily="34" charset="0"/>
                <a:cs typeface="Arial" panose="020B0604020202020204" pitchFamily="34" charset="0"/>
              </a:rPr>
              <a:t>وأولو العزم من الرسل</a:t>
            </a:r>
            <a:r>
              <a:rPr lang="ar-EG" sz="2400" b="1" u="sng" dirty="0">
                <a:solidFill>
                  <a:srgbClr val="242021"/>
                </a:solidFill>
                <a:latin typeface="Arial" panose="020B0604020202020204" pitchFamily="34" charset="0"/>
                <a:cs typeface="Arial" panose="020B0604020202020204" pitchFamily="34" charset="0"/>
              </a:rPr>
              <a:t> خمسة </a:t>
            </a:r>
            <a:r>
              <a:rPr lang="ar-EG" sz="2400" b="1" dirty="0">
                <a:solidFill>
                  <a:srgbClr val="242021"/>
                </a:solidFill>
                <a:latin typeface="Arial" panose="020B0604020202020204" pitchFamily="34" charset="0"/>
                <a:cs typeface="Arial" panose="020B0604020202020204" pitchFamily="34" charset="0"/>
              </a:rPr>
              <a:t>وهم: سيدنا محمد، ونوح، وإبراهيم، وموسى، وعيسى</a:t>
            </a:r>
            <a:endParaRPr lang="en-US" sz="2400" b="1" dirty="0">
              <a:solidFill>
                <a:srgbClr val="242021"/>
              </a:solidFill>
              <a:latin typeface="Arial" panose="020B0604020202020204" pitchFamily="34" charset="0"/>
              <a:cs typeface="Arial" panose="020B0604020202020204" pitchFamily="34" charset="0"/>
            </a:endParaRPr>
          </a:p>
          <a:p>
            <a:pPr algn="r" rtl="1"/>
            <a:r>
              <a:rPr lang="ar-EG" sz="2400" b="1" dirty="0">
                <a:solidFill>
                  <a:srgbClr val="242021"/>
                </a:solidFill>
                <a:latin typeface="Arial" panose="020B0604020202020204" pitchFamily="34" charset="0"/>
                <a:cs typeface="Arial" panose="020B0604020202020204" pitchFamily="34" charset="0"/>
              </a:rPr>
              <a:t>ذكروا في قوله تعالى: </a:t>
            </a:r>
            <a:r>
              <a:rPr lang="ar-EG" sz="2400" b="1" dirty="0">
                <a:solidFill>
                  <a:srgbClr val="FF0000"/>
                </a:solidFill>
                <a:latin typeface="Arial" panose="020B0604020202020204" pitchFamily="34" charset="0"/>
                <a:cs typeface="Arial" panose="020B0604020202020204" pitchFamily="34" charset="0"/>
              </a:rPr>
              <a:t>وَإِذْ أَخَذْنَا مِنَ ٱلنَّبِيِّـۧنَ مِيثَـٰقَهُمْ وَمِنكَ وَمِن نُّوحٍۢ وَإِبْرَٰهِيمَ وَمُوسَىٰ وَعِيسَى ٱبْنِ مَرْيَمَ ۖ وَأَخَذْنَا مِنْهُم مِّيثَـٰقًا غَلِيظًۭا</a:t>
            </a:r>
          </a:p>
          <a:p>
            <a:pPr algn="r" rtl="1"/>
            <a:r>
              <a:rPr lang="ar-EG" sz="2400" b="1" dirty="0">
                <a:solidFill>
                  <a:srgbClr val="242021"/>
                </a:solidFill>
                <a:latin typeface="Arial" panose="020B0604020202020204" pitchFamily="34" charset="0"/>
                <a:cs typeface="Arial" panose="020B0604020202020204" pitchFamily="34" charset="0"/>
              </a:rPr>
              <a:t>وسموا بذلك؛ لصبرهم وتحملِهم المشاق أكثــر من غيــرهم من بقية الرســل قــال تــعالى:</a:t>
            </a:r>
          </a:p>
          <a:p>
            <a:pPr algn="r" rtl="1"/>
            <a:r>
              <a:rPr lang="ar-EG" sz="2400" b="1" dirty="0">
                <a:solidFill>
                  <a:srgbClr val="FF0000"/>
                </a:solidFill>
                <a:latin typeface="Arial" panose="020B0604020202020204" pitchFamily="34" charset="0"/>
                <a:cs typeface="Arial" panose="020B0604020202020204" pitchFamily="34" charset="0"/>
              </a:rPr>
              <a:t>تِلْكَ ٱلرُّسُلُ فَضَّلْنَا بَعْضَهُمْ عَلَىٰ بَعْضٍۢ </a:t>
            </a:r>
            <a:r>
              <a:rPr lang="ar-EG" sz="2400" b="1" dirty="0">
                <a:solidFill>
                  <a:srgbClr val="242021"/>
                </a:solidFill>
                <a:latin typeface="Arial" panose="020B0604020202020204" pitchFamily="34" charset="0"/>
                <a:cs typeface="Arial" panose="020B0604020202020204" pitchFamily="34" charset="0"/>
              </a:rPr>
              <a:t>ۘ</a:t>
            </a:r>
          </a:p>
          <a:p>
            <a:pPr algn="r" rtl="1"/>
            <a:r>
              <a:rPr lang="ar-EG" sz="2400" b="1" dirty="0">
                <a:solidFill>
                  <a:srgbClr val="242021"/>
                </a:solidFill>
                <a:latin typeface="Arial" panose="020B0604020202020204" pitchFamily="34" charset="0"/>
                <a:cs typeface="Arial" panose="020B0604020202020204" pitchFamily="34" charset="0"/>
              </a:rPr>
              <a:t>كما يجب الإيمان بأن هناك رسلا لم يقص الله تعالى علينا قصصهم قال تعالى:</a:t>
            </a:r>
          </a:p>
          <a:p>
            <a:pPr algn="r" rtl="1"/>
            <a:r>
              <a:rPr lang="ar-EG" sz="2400" b="1" dirty="0">
                <a:solidFill>
                  <a:srgbClr val="FF0000"/>
                </a:solidFill>
                <a:latin typeface="Arial" panose="020B0604020202020204" pitchFamily="34" charset="0"/>
                <a:cs typeface="Arial" panose="020B0604020202020204" pitchFamily="34" charset="0"/>
              </a:rPr>
              <a:t>وَرُسُلًۭا قَدْ قَصَصْنَـٰهُمْ عَلَيْكَ مِن قَبْلُ وَرُسُلًۭا لَّمْ نَقْصُصْهُمْ عَلَيْكَ </a:t>
            </a:r>
            <a:r>
              <a:rPr lang="ar-EG" sz="2400" b="1" dirty="0">
                <a:solidFill>
                  <a:srgbClr val="242021"/>
                </a:solidFill>
                <a:latin typeface="Arial" panose="020B0604020202020204" pitchFamily="34" charset="0"/>
                <a:cs typeface="Arial" panose="020B0604020202020204" pitchFamily="34" charset="0"/>
              </a:rPr>
              <a:t>ۚ</a:t>
            </a:r>
            <a:endParaRPr lang="en-US" sz="2400" b="1" dirty="0">
              <a:solidFill>
                <a:srgbClr val="24202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419083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D564D-CFF7-43F2-8CA9-09F841EF4260}"/>
              </a:ext>
            </a:extLst>
          </p:cNvPr>
          <p:cNvSpPr>
            <a:spLocks noGrp="1"/>
          </p:cNvSpPr>
          <p:nvPr>
            <p:ph type="title"/>
          </p:nvPr>
        </p:nvSpPr>
        <p:spPr>
          <a:xfrm>
            <a:off x="2231136" y="826468"/>
            <a:ext cx="7729728" cy="1188720"/>
          </a:xfrm>
        </p:spPr>
        <p:txBody>
          <a:bodyPr/>
          <a:lstStyle/>
          <a:p>
            <a:r>
              <a:rPr lang="ar-EG" sz="4000" b="1" dirty="0">
                <a:solidFill>
                  <a:srgbClr val="FF0000"/>
                </a:solidFill>
                <a:latin typeface="Arial" panose="020B0604020202020204" pitchFamily="34" charset="0"/>
                <a:cs typeface="Arial" panose="020B0604020202020204" pitchFamily="34" charset="0"/>
              </a:rPr>
              <a:t>أسئلة وتمارين </a:t>
            </a:r>
            <a:endParaRPr lang="en-US" sz="4000" b="1" dirty="0">
              <a:solidFill>
                <a:srgbClr val="FF00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1754B37-280A-4588-93A8-E2486FBB5342}"/>
              </a:ext>
            </a:extLst>
          </p:cNvPr>
          <p:cNvSpPr txBox="1"/>
          <p:nvPr/>
        </p:nvSpPr>
        <p:spPr>
          <a:xfrm>
            <a:off x="1" y="2303656"/>
            <a:ext cx="12192000" cy="4585871"/>
          </a:xfrm>
          <a:prstGeom prst="rect">
            <a:avLst/>
          </a:prstGeom>
          <a:noFill/>
        </p:spPr>
        <p:txBody>
          <a:bodyPr wrap="square" rtlCol="0">
            <a:spAutoFit/>
          </a:bodyPr>
          <a:lstStyle/>
          <a:p>
            <a:pPr algn="r" rtl="1"/>
            <a:r>
              <a:rPr lang="ar-EG" sz="1800" b="1" i="0" dirty="0">
                <a:solidFill>
                  <a:srgbClr val="EC028D"/>
                </a:solidFill>
                <a:effectLst/>
                <a:latin typeface="Lotus-Bold"/>
              </a:rPr>
              <a:t>ضع علامة(</a:t>
            </a:r>
            <a:r>
              <a:rPr lang="ar-EG" sz="1800" b="0" i="0" dirty="0">
                <a:solidFill>
                  <a:srgbClr val="EC028D"/>
                </a:solidFill>
                <a:effectLst/>
                <a:latin typeface="ArialMT"/>
              </a:rPr>
              <a:t>√</a:t>
            </a:r>
            <a:r>
              <a:rPr lang="ar-EG" sz="1800" b="1" i="0" dirty="0">
                <a:solidFill>
                  <a:srgbClr val="EC028D"/>
                </a:solidFill>
                <a:effectLst/>
                <a:latin typeface="Lotus-Bold"/>
              </a:rPr>
              <a:t>) أمام العبارة الصحيحة أوعلامة ( )</a:t>
            </a:r>
            <a:r>
              <a:rPr lang="en-US" sz="1800" b="0" i="0" dirty="0">
                <a:solidFill>
                  <a:srgbClr val="EC028D"/>
                </a:solidFill>
                <a:effectLst/>
                <a:latin typeface="ArialMT"/>
              </a:rPr>
              <a:t>X</a:t>
            </a:r>
            <a:r>
              <a:rPr lang="ar-EG" sz="1800" b="1" i="0" dirty="0">
                <a:solidFill>
                  <a:srgbClr val="EC028D"/>
                </a:solidFill>
                <a:effectLst/>
                <a:latin typeface="Lotus-Bold"/>
              </a:rPr>
              <a:t>مع تصويب العبارة الخطأ</a:t>
            </a:r>
            <a:r>
              <a:rPr lang="ar-EG" dirty="0"/>
              <a:t> :</a:t>
            </a:r>
          </a:p>
          <a:p>
            <a:pPr algn="r" rtl="1"/>
            <a:r>
              <a:rPr lang="ar-EG" sz="1800" b="1" i="0" dirty="0">
                <a:solidFill>
                  <a:srgbClr val="242021"/>
                </a:solidFill>
                <a:effectLst/>
                <a:latin typeface="Lotus-Bold"/>
              </a:rPr>
              <a:t>ـ </a:t>
            </a:r>
            <a:r>
              <a:rPr lang="ar-EG" sz="3200" b="1" i="0" dirty="0">
                <a:solidFill>
                  <a:srgbClr val="242021"/>
                </a:solidFill>
                <a:effectLst/>
                <a:latin typeface="Lotus-Bold"/>
              </a:rPr>
              <a:t>الرسول لم يأمره الله بالتبليغ. ( )</a:t>
            </a:r>
            <a:br>
              <a:rPr lang="ar-EG" sz="3200" b="1" i="0" dirty="0">
                <a:solidFill>
                  <a:srgbClr val="242021"/>
                </a:solidFill>
                <a:effectLst/>
                <a:latin typeface="Lotus-Bold"/>
              </a:rPr>
            </a:br>
            <a:r>
              <a:rPr lang="ar-EG" sz="3200" b="1" i="0" dirty="0">
                <a:solidFill>
                  <a:srgbClr val="242021"/>
                </a:solidFill>
                <a:effectLst/>
                <a:latin typeface="Lotus-Bold"/>
              </a:rPr>
              <a:t>ـ الرسول والنبي معناهما واحد . ( )</a:t>
            </a:r>
            <a:br>
              <a:rPr lang="ar-EG" sz="3200" b="1" i="0" dirty="0">
                <a:solidFill>
                  <a:srgbClr val="242021"/>
                </a:solidFill>
                <a:effectLst/>
                <a:latin typeface="Lotus-Bold"/>
              </a:rPr>
            </a:br>
            <a:r>
              <a:rPr lang="ar-EG" sz="3200" b="1" i="0" dirty="0">
                <a:solidFill>
                  <a:srgbClr val="242021"/>
                </a:solidFill>
                <a:effectLst/>
                <a:latin typeface="Lotus-Bold"/>
              </a:rPr>
              <a:t>ـ أمر الله النبي بتبليغ الرسالة إلى الناس. ( )</a:t>
            </a:r>
            <a:r>
              <a:rPr lang="ar-EG" sz="3200" dirty="0"/>
              <a:t> </a:t>
            </a:r>
            <a:br>
              <a:rPr lang="ar-EG" sz="3200" dirty="0"/>
            </a:br>
            <a:endParaRPr lang="ar-EG" sz="3200" dirty="0"/>
          </a:p>
          <a:p>
            <a:pPr algn="r" rtl="1"/>
            <a:r>
              <a:rPr lang="ar-EG" sz="1800" b="1" i="0" dirty="0">
                <a:solidFill>
                  <a:srgbClr val="EC028D"/>
                </a:solidFill>
                <a:effectLst/>
                <a:latin typeface="Lotus-Bold"/>
              </a:rPr>
              <a:t>اختر الإجابة الصحيحة مما بين الأقواس</a:t>
            </a:r>
            <a:r>
              <a:rPr lang="ar-EG" dirty="0"/>
              <a:t> </a:t>
            </a:r>
            <a:br>
              <a:rPr lang="ar-EG" dirty="0"/>
            </a:br>
            <a:r>
              <a:rPr lang="ar-EG" sz="3200" b="1" dirty="0">
                <a:solidFill>
                  <a:srgbClr val="242021"/>
                </a:solidFill>
                <a:latin typeface="Lotus-Bold"/>
              </a:rPr>
              <a:t>أولو العزم من الرسل:	 (خمسة، سبعة، تسعة.)</a:t>
            </a:r>
            <a:br>
              <a:rPr lang="ar-EG" sz="3200" b="1" dirty="0">
                <a:solidFill>
                  <a:srgbClr val="242021"/>
                </a:solidFill>
                <a:latin typeface="Lotus-Bold"/>
              </a:rPr>
            </a:br>
            <a:r>
              <a:rPr lang="ar-EG" sz="3200" b="1" dirty="0">
                <a:solidFill>
                  <a:srgbClr val="242021"/>
                </a:solidFill>
                <a:latin typeface="Lotus-Bold"/>
              </a:rPr>
              <a:t>2ـ يجب الإيمان بــ ................ رسوًلا على سبيل التفصيل.	(ثلاثة وعشرين، خمسة وعشرين، سبعة وعشرين) </a:t>
            </a:r>
            <a:br>
              <a:rPr lang="ar-EG" sz="3200" b="1" dirty="0">
                <a:solidFill>
                  <a:srgbClr val="242021"/>
                </a:solidFill>
                <a:latin typeface="Lotus-Bold"/>
              </a:rPr>
            </a:br>
            <a:br>
              <a:rPr lang="ar-EG" sz="3200" b="1" dirty="0">
                <a:solidFill>
                  <a:srgbClr val="242021"/>
                </a:solidFill>
                <a:latin typeface="Lotus-Bold"/>
              </a:rPr>
            </a:br>
            <a:endParaRPr lang="en-US" sz="3200" b="1" dirty="0">
              <a:solidFill>
                <a:srgbClr val="242021"/>
              </a:solidFill>
              <a:latin typeface="Lotus-Bold"/>
            </a:endParaRPr>
          </a:p>
        </p:txBody>
      </p:sp>
    </p:spTree>
    <p:extLst>
      <p:ext uri="{BB962C8B-B14F-4D97-AF65-F5344CB8AC3E}">
        <p14:creationId xmlns:p14="http://schemas.microsoft.com/office/powerpoint/2010/main" val="167951895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17617E-DED4-4C3E-A1CF-A2F49F573EF7}"/>
              </a:ext>
            </a:extLst>
          </p:cNvPr>
          <p:cNvSpPr txBox="1"/>
          <p:nvPr/>
        </p:nvSpPr>
        <p:spPr>
          <a:xfrm>
            <a:off x="763905" y="1982450"/>
            <a:ext cx="10915650" cy="2800767"/>
          </a:xfrm>
          <a:prstGeom prst="rect">
            <a:avLst/>
          </a:prstGeom>
          <a:noFill/>
        </p:spPr>
        <p:txBody>
          <a:bodyPr wrap="square" rtlCol="0">
            <a:spAutoFit/>
          </a:bodyPr>
          <a:lstStyle/>
          <a:p>
            <a:pPr algn="ctr"/>
            <a:r>
              <a:rPr lang="ar-EG" sz="8800" b="1" dirty="0">
                <a:latin typeface="Cooper Black" panose="0208090404030B020404" pitchFamily="18" charset="0"/>
              </a:rPr>
              <a:t>والسلام عليكم ورحمة الله وبركاته</a:t>
            </a:r>
            <a:endParaRPr lang="en-US" sz="8800" b="1" dirty="0">
              <a:latin typeface="Cooper Black" panose="0208090404030B020404" pitchFamily="18" charset="0"/>
            </a:endParaRPr>
          </a:p>
          <a:p>
            <a:pPr algn="ctr"/>
            <a:r>
              <a:rPr lang="ar-EG" sz="8800" b="1" dirty="0">
                <a:latin typeface="Cooper Black" panose="0208090404030B020404" pitchFamily="18" charset="0"/>
              </a:rPr>
              <a:t> وبالتوفيق الدائم</a:t>
            </a:r>
            <a:endParaRPr lang="en-US" sz="8800" b="1" dirty="0">
              <a:latin typeface="Cooper Black" panose="0208090404030B020404" pitchFamily="18" charset="0"/>
            </a:endParaRPr>
          </a:p>
        </p:txBody>
      </p:sp>
      <p:pic>
        <p:nvPicPr>
          <p:cNvPr id="6" name="Picture 5">
            <a:extLst>
              <a:ext uri="{FF2B5EF4-FFF2-40B4-BE49-F238E27FC236}">
                <a16:creationId xmlns:a16="http://schemas.microsoft.com/office/drawing/2014/main" id="{38A2BF9B-32CA-4443-A0BA-2A16B1082FA7}"/>
              </a:ext>
            </a:extLst>
          </p:cNvPr>
          <p:cNvPicPr>
            <a:picLocks noChangeAspect="1"/>
          </p:cNvPicPr>
          <p:nvPr/>
        </p:nvPicPr>
        <p:blipFill rotWithShape="1">
          <a:blip r:embed="rId2"/>
          <a:srcRect l="4229" t="4334" r="3395" b="13833"/>
          <a:stretch/>
        </p:blipFill>
        <p:spPr>
          <a:xfrm>
            <a:off x="10820400" y="5131191"/>
            <a:ext cx="1371600" cy="1726809"/>
          </a:xfrm>
          <a:prstGeom prst="rect">
            <a:avLst/>
          </a:prstGeom>
        </p:spPr>
      </p:pic>
    </p:spTree>
    <p:extLst>
      <p:ext uri="{BB962C8B-B14F-4D97-AF65-F5344CB8AC3E}">
        <p14:creationId xmlns:p14="http://schemas.microsoft.com/office/powerpoint/2010/main" val="3687856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6"/>
                                        </p:tgtEl>
                                        <p:attrNameLst>
                                          <p:attrName>ppt_x</p:attrName>
                                        </p:attrNameLst>
                                      </p:cBhvr>
                                      <p:tavLst>
                                        <p:tav tm="0">
                                          <p:val>
                                            <p:strVal val="ppt_x"/>
                                          </p:val>
                                        </p:tav>
                                        <p:tav tm="100000">
                                          <p:val>
                                            <p:strVal val="ppt_x"/>
                                          </p:val>
                                        </p:tav>
                                      </p:tavLst>
                                    </p:anim>
                                    <p:anim calcmode="lin" valueType="num">
                                      <p:cBhvr additive="base">
                                        <p:cTn id="13" dur="500"/>
                                        <p:tgtEl>
                                          <p:spTgt spid="6"/>
                                        </p:tgtEl>
                                        <p:attrNameLst>
                                          <p:attrName>ppt_y</p:attrName>
                                        </p:attrNameLst>
                                      </p:cBhvr>
                                      <p:tavLst>
                                        <p:tav tm="0">
                                          <p:val>
                                            <p:strVal val="ppt_y"/>
                                          </p:val>
                                        </p:tav>
                                        <p:tav tm="100000">
                                          <p:val>
                                            <p:strVal val="1+ppt_h/2"/>
                                          </p:val>
                                        </p:tav>
                                      </p:tavLst>
                                    </p:anim>
                                    <p:set>
                                      <p:cBhvr>
                                        <p:cTn id="14" dur="1" fill="hold">
                                          <p:stCondLst>
                                            <p:cond delay="499"/>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TM10001115[[fn=Parcel]]</Template>
  <TotalTime>117</TotalTime>
  <Words>528</Words>
  <Application>Microsoft Office PowerPoint</Application>
  <PresentationFormat>Widescreen</PresentationFormat>
  <Paragraphs>27</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ArialMT</vt:lpstr>
      <vt:lpstr>Cooper Black</vt:lpstr>
      <vt:lpstr>Gill Sans MT</vt:lpstr>
      <vt:lpstr>Lotus-Bold</vt:lpstr>
      <vt:lpstr>Traditional Arabic</vt:lpstr>
      <vt:lpstr>Parcel</vt:lpstr>
      <vt:lpstr>أصول الدين الصف الثاني الإعدادي</vt:lpstr>
      <vt:lpstr>تعريف النبي و الرسول </vt:lpstr>
      <vt:lpstr>حكم الإيمان بالرسل والأنبياء</vt:lpstr>
      <vt:lpstr>من هم أولو العزم من الرسل</vt:lpstr>
      <vt:lpstr>أسئلة وتمارين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أصول الدين الصف الثاني الإعدادي</dc:title>
  <dc:creator>Ahmed and Bebo</dc:creator>
  <cp:lastModifiedBy>Ahmed and Bebo</cp:lastModifiedBy>
  <cp:revision>3</cp:revision>
  <dcterms:created xsi:type="dcterms:W3CDTF">2025-04-29T12:29:08Z</dcterms:created>
  <dcterms:modified xsi:type="dcterms:W3CDTF">2025-04-30T15:39:29Z</dcterms:modified>
</cp:coreProperties>
</file>